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51D6-CF51-4E72-B5BA-F9E051ED055A}" type="datetimeFigureOut">
              <a:rPr lang="cs-CZ" smtClean="0"/>
              <a:t>28.10.2017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CCC9-7A5C-4C53-9529-34675A0B13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51D6-CF51-4E72-B5BA-F9E051ED055A}" type="datetimeFigureOut">
              <a:rPr lang="cs-CZ" smtClean="0"/>
              <a:t>28.10.2017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CCC9-7A5C-4C53-9529-34675A0B13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51D6-CF51-4E72-B5BA-F9E051ED055A}" type="datetimeFigureOut">
              <a:rPr lang="cs-CZ" smtClean="0"/>
              <a:t>28.10.2017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CCC9-7A5C-4C53-9529-34675A0B13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51D6-CF51-4E72-B5BA-F9E051ED055A}" type="datetimeFigureOut">
              <a:rPr lang="cs-CZ" smtClean="0"/>
              <a:t>28.10.2017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CCC9-7A5C-4C53-9529-34675A0B13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51D6-CF51-4E72-B5BA-F9E051ED055A}" type="datetimeFigureOut">
              <a:rPr lang="cs-CZ" smtClean="0"/>
              <a:t>28.10.2017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CCC9-7A5C-4C53-9529-34675A0B13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51D6-CF51-4E72-B5BA-F9E051ED055A}" type="datetimeFigureOut">
              <a:rPr lang="cs-CZ" smtClean="0"/>
              <a:t>28.10.2017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CCC9-7A5C-4C53-9529-34675A0B13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51D6-CF51-4E72-B5BA-F9E051ED055A}" type="datetimeFigureOut">
              <a:rPr lang="cs-CZ" smtClean="0"/>
              <a:t>28.10.2017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CCC9-7A5C-4C53-9529-34675A0B13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51D6-CF51-4E72-B5BA-F9E051ED055A}" type="datetimeFigureOut">
              <a:rPr lang="cs-CZ" smtClean="0"/>
              <a:t>28.10.2017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CCC9-7A5C-4C53-9529-34675A0B13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51D6-CF51-4E72-B5BA-F9E051ED055A}" type="datetimeFigureOut">
              <a:rPr lang="cs-CZ" smtClean="0"/>
              <a:t>28.10.2017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CCC9-7A5C-4C53-9529-34675A0B13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51D6-CF51-4E72-B5BA-F9E051ED055A}" type="datetimeFigureOut">
              <a:rPr lang="cs-CZ" smtClean="0"/>
              <a:t>28.10.2017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CCC9-7A5C-4C53-9529-34675A0B13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51D6-CF51-4E72-B5BA-F9E051ED055A}" type="datetimeFigureOut">
              <a:rPr lang="cs-CZ" smtClean="0"/>
              <a:t>28.10.2017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DCCC9-7A5C-4C53-9529-34675A0B136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951D6-CF51-4E72-B5BA-F9E051ED055A}" type="datetimeFigureOut">
              <a:rPr lang="cs-CZ" smtClean="0"/>
              <a:t>28.10.2017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DCCC9-7A5C-4C53-9529-34675A0B136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z/url?sa=i&amp;rct=j&amp;q=&amp;esrc=s&amp;source=images&amp;cd=&amp;cad=rja&amp;uact=8&amp;ved=0ahUKEwiKlqLowJPXAhVDQBoKHf10DtoQjRwIBw&amp;url=https%3A%2F%2Fwww.silhouettedesignstore.com%2Fview-shape%2F114121&amp;psig=AOvVaw3UUaGxobJ3jbdpza6qwLay&amp;ust=1509286546788017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z/url?sa=i&amp;rct=j&amp;q=&amp;esrc=s&amp;source=images&amp;cd=&amp;cad=rja&amp;uact=8&amp;ved=0ahUKEwivw9CKvpPXAhWBPRoKHTa6C9cQjRwIBw&amp;url=https%3A%2F%2Fpixabay.com%2Fen%2Fwoman-girl-show-fashion-style-2403936%2F&amp;psig=AOvVaw1UnLvPD4AADKw2a4NYufv-&amp;ust=1509285836784150" TargetMode="External"/><Relationship Id="rId11" Type="http://schemas.openxmlformats.org/officeDocument/2006/relationships/image" Target="../media/image6.jpeg"/><Relationship Id="rId5" Type="http://schemas.openxmlformats.org/officeDocument/2006/relationships/image" Target="../media/image3.png"/><Relationship Id="rId10" Type="http://schemas.openxmlformats.org/officeDocument/2006/relationships/hyperlink" Target="https://www.google.cz/url?sa=i&amp;rct=j&amp;q=&amp;esrc=s&amp;source=images&amp;cd=&amp;cad=rja&amp;uact=8&amp;ved=0ahUKEwjAh8GqwZPXAhWCVxoKHbEABkIQjRwIBw&amp;url=https%3A%2F%2Fwww.stockunlimited.com%2Fsimilar%2F1463410.html&amp;psig=AOvVaw0kQQ775WWLODcoFUnIJfTf&amp;ust=1509286631481086" TargetMode="External"/><Relationship Id="rId4" Type="http://schemas.openxmlformats.org/officeDocument/2006/relationships/hyperlink" Target="https://www.google.cz/url?sa=i&amp;rct=j&amp;q=&amp;esrc=s&amp;source=images&amp;cd=&amp;cad=rja&amp;uact=8&amp;ved=0ahUKEwjW472mvZPXAhVFbBoKHVX1AlQQjRwIBw&amp;url=http%3A%2F%2Fwestchesterballroom.com%2Fevent%2Fballroom-tea-dance-11%2F&amp;psig=AOvVaw2EzH9J8ZjflDTjFwmDy7Tf&amp;ust=1509285640843972" TargetMode="External"/><Relationship Id="rId9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6.jpeg"/><Relationship Id="rId2" Type="http://schemas.openxmlformats.org/officeDocument/2006/relationships/hyperlink" Target="https://www.google.cz/url?sa=i&amp;rct=j&amp;q=&amp;esrc=s&amp;source=images&amp;cd=&amp;cad=rja&amp;uact=8&amp;ved=0ahUKEwiCy_WwwJPXAhUJahoKHXX2DAsQjRwIBw&amp;url=https%3A%2F%2Fwww.pinterest.com%2Fpin%2F176625616617464398%2F&amp;psig=AOvVaw1Y6vU0yEmAsALCnP-wQYH9&amp;ust=150928646889728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url?sa=i&amp;rct=j&amp;q=&amp;esrc=s&amp;source=images&amp;cd=&amp;cad=rja&amp;uact=8&amp;ved=0ahUKEwjAh8GqwZPXAhWCVxoKHbEABkIQjRwIBw&amp;url=https%3A%2F%2Fwww.stockunlimited.com%2Fsimilar%2F1463410.html&amp;psig=AOvVaw0kQQ775WWLODcoFUnIJfTf&amp;ust=1509286631481086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s://www.google.cz/url?sa=i&amp;rct=j&amp;q=&amp;esrc=s&amp;source=images&amp;cd=&amp;cad=rja&amp;uact=8&amp;ved=0ahUKEwiKlqLowJPXAhVDQBoKHf10DtoQjRwIBw&amp;url=https%3A%2F%2Fwww.silhouettedesignstore.com%2Fview-shape%2F114121&amp;psig=AOvVaw3UUaGxobJ3jbdpza6qwLay&amp;ust=1509286546788017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google.cz/url?sa=i&amp;rct=j&amp;q=&amp;esrc=s&amp;source=images&amp;cd=&amp;cad=rja&amp;uact=8&amp;ved=0ahUKEwjW472mvZPXAhVFbBoKHVX1AlQQjRwIBw&amp;url=http%3A%2F%2Fwestchesterballroom.com%2Fevent%2Fballroom-tea-dance-11%2F&amp;psig=AOvVaw2EzH9J8ZjflDTjFwmDy7Tf&amp;ust=150928564084397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z/url?sa=i&amp;rct=j&amp;q=&amp;esrc=s&amp;source=images&amp;cd=&amp;cad=rja&amp;uact=8&amp;ved=0ahUKEwivw9CKvpPXAhWBPRoKHTa6C9cQjRwIBw&amp;url=https%3A%2F%2Fpixabay.com%2Fen%2Fwoman-girl-show-fashion-style-2403936%2F&amp;psig=AOvVaw1UnLvPD4AADKw2a4NYufv-&amp;ust=150928583678415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699792" y="2204864"/>
            <a:ext cx="3526408" cy="1470025"/>
          </a:xfrm>
        </p:spPr>
        <p:txBody>
          <a:bodyPr>
            <a:normAutofit/>
          </a:bodyPr>
          <a:lstStyle/>
          <a:p>
            <a:r>
              <a:rPr lang="cs-CZ" sz="6600" dirty="0" smtClean="0"/>
              <a:t>Tanec</a:t>
            </a:r>
            <a:endParaRPr lang="cs-CZ" sz="6600" dirty="0"/>
          </a:p>
        </p:txBody>
      </p:sp>
      <p:pic>
        <p:nvPicPr>
          <p:cNvPr id="7" name="Obrázek 6" descr="dance_logo-trans.gif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3284984"/>
            <a:ext cx="2929675" cy="3573016"/>
          </a:xfrm>
          <a:prstGeom prst="rect">
            <a:avLst/>
          </a:prstGeom>
        </p:spPr>
      </p:pic>
      <p:pic>
        <p:nvPicPr>
          <p:cNvPr id="8" name="Obrázek 7" descr="5c9f2f9f53016c39554c4b5d92859ce1--dance-logo-dance-silhouet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0152" y="3717032"/>
            <a:ext cx="3013132" cy="2907408"/>
          </a:xfrm>
          <a:prstGeom prst="rect">
            <a:avLst/>
          </a:prstGeom>
        </p:spPr>
      </p:pic>
      <p:pic>
        <p:nvPicPr>
          <p:cNvPr id="9" name="Picture 2" descr="Výsledek obrázku pro foxtrot dance silhouett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3861048"/>
            <a:ext cx="1951405" cy="2796556"/>
          </a:xfrm>
          <a:prstGeom prst="rect">
            <a:avLst/>
          </a:prstGeom>
          <a:noFill/>
        </p:spPr>
      </p:pic>
      <p:pic>
        <p:nvPicPr>
          <p:cNvPr id="10" name="Picture 2" descr="Související obrázek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1560" y="188640"/>
            <a:ext cx="3084587" cy="3084588"/>
          </a:xfrm>
          <a:prstGeom prst="rect">
            <a:avLst/>
          </a:prstGeom>
          <a:noFill/>
        </p:spPr>
      </p:pic>
      <p:pic>
        <p:nvPicPr>
          <p:cNvPr id="11" name="Picture 6" descr="Výsledek obrázku pro figure skating silhouette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868144" y="620688"/>
            <a:ext cx="2857500" cy="2857500"/>
          </a:xfrm>
          <a:prstGeom prst="rect">
            <a:avLst/>
          </a:prstGeom>
          <a:noFill/>
        </p:spPr>
      </p:pic>
      <p:pic>
        <p:nvPicPr>
          <p:cNvPr id="12" name="Picture 8" descr="Výsledek obrázku pro aerobic silhouette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851920" y="260648"/>
            <a:ext cx="2088232" cy="208823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4525963"/>
          </a:xfrm>
        </p:spPr>
        <p:txBody>
          <a:bodyPr>
            <a:normAutofit/>
          </a:bodyPr>
          <a:lstStyle/>
          <a:p>
            <a:r>
              <a:rPr lang="cs-CZ" sz="3000" dirty="0" smtClean="0"/>
              <a:t>Velmi zvláštní formou tance je sportovní disciplína zvaná akrobatický rokenrol. Dále také sport zvaný krasobruslení, který již vlastně sám o sobě tancem není, ale přebírá mnoho prvků z klasických tanečních systémů. Podobně jsou na tom i další (některé z nich čistě ženské) sporty jako je např. moderní gymnastika, sportovní aerobic či synchronizované plavání (tzv. akvabely).</a:t>
            </a:r>
            <a:endParaRPr lang="cs-CZ" sz="3000" dirty="0"/>
          </a:p>
        </p:txBody>
      </p:sp>
      <p:pic>
        <p:nvPicPr>
          <p:cNvPr id="32770" name="Picture 2" descr="Výsledek obrázku pro modern gymnastic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3699890"/>
            <a:ext cx="1800200" cy="3158110"/>
          </a:xfrm>
          <a:prstGeom prst="rect">
            <a:avLst/>
          </a:prstGeom>
          <a:noFill/>
        </p:spPr>
      </p:pic>
      <p:pic>
        <p:nvPicPr>
          <p:cNvPr id="32774" name="Picture 6" descr="Výsledek obrázku pro figure skating silhouett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4000500"/>
            <a:ext cx="2857500" cy="2857500"/>
          </a:xfrm>
          <a:prstGeom prst="rect">
            <a:avLst/>
          </a:prstGeom>
          <a:noFill/>
        </p:spPr>
      </p:pic>
      <p:pic>
        <p:nvPicPr>
          <p:cNvPr id="32776" name="Picture 8" descr="Výsledek obrázku pro aerobic silhouette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228184" y="4304928"/>
            <a:ext cx="2553072" cy="2553072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89322-digital_ar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348880"/>
            <a:ext cx="8640960" cy="2304256"/>
          </a:xfrm>
        </p:spPr>
        <p:txBody>
          <a:bodyPr>
            <a:normAutofit/>
          </a:bodyPr>
          <a:lstStyle/>
          <a:p>
            <a:r>
              <a:rPr lang="cs-CZ" sz="6000" dirty="0" smtClean="0"/>
              <a:t>Konec</a:t>
            </a:r>
            <a:endParaRPr lang="cs-CZ" sz="6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6948264" y="6211669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Vytvořila </a:t>
            </a:r>
            <a:r>
              <a:rPr lang="cs-CZ" dirty="0" err="1" smtClean="0"/>
              <a:t>Invisiblegirl</a:t>
            </a:r>
            <a:endParaRPr lang="cs-CZ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to tanec?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28800"/>
            <a:ext cx="8424936" cy="5229200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Tanec je pohybová společenská aktivita, provozovaná převážně za doprovodu </a:t>
            </a:r>
            <a:r>
              <a:rPr lang="cs-CZ" dirty="0" smtClean="0"/>
              <a:t>hudby. </a:t>
            </a:r>
          </a:p>
          <a:p>
            <a:endParaRPr lang="cs-CZ" dirty="0" smtClean="0"/>
          </a:p>
          <a:p>
            <a:r>
              <a:rPr lang="cs-CZ" dirty="0" smtClean="0"/>
              <a:t>Tanec </a:t>
            </a:r>
            <a:r>
              <a:rPr lang="cs-CZ" dirty="0" smtClean="0"/>
              <a:t>může navodit lepší náladu, a také je vyjádřením pocitů tanečníka, takže může být považován za druh </a:t>
            </a:r>
            <a:r>
              <a:rPr lang="cs-CZ" dirty="0" smtClean="0"/>
              <a:t>umění.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Pro každého tanec znamená něco jiného, především je to svoboda (projev, díky kterému máme možnost se vyjádřit), očista duše, koníček (zábava), inspirace, odpočinek, umění, krásno, práce, </a:t>
            </a:r>
            <a:r>
              <a:rPr lang="cs-CZ" dirty="0" err="1" smtClean="0"/>
              <a:t>atd</a:t>
            </a:r>
            <a:r>
              <a:rPr lang="cs-CZ" dirty="0" smtClean="0"/>
              <a:t>…</a:t>
            </a:r>
            <a:endParaRPr lang="cs-CZ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Vznik tance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Vznik tance je kladen do období rodové společnosti, kde umocňoval rituální obřady. Tuto funkci zastával až do starověku, kdy k této funkci přibyla ještě funkce umělecká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V této době neexistoval tanec v páru, ale pouze individuální tanec – umění, nebo tanec skupinový – rituální.</a:t>
            </a:r>
            <a:endParaRPr lang="cs-CZ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tance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3240360" cy="4572000"/>
          </a:xfrm>
        </p:spPr>
        <p:txBody>
          <a:bodyPr>
            <a:normAutofit/>
          </a:bodyPr>
          <a:lstStyle/>
          <a:p>
            <a:r>
              <a:rPr lang="cs-CZ" u="sng" dirty="0" smtClean="0"/>
              <a:t>Standardní: </a:t>
            </a:r>
            <a:endParaRPr lang="cs-CZ" u="sng" dirty="0" smtClean="0"/>
          </a:p>
          <a:p>
            <a:r>
              <a:rPr lang="cs-CZ" dirty="0" smtClean="0"/>
              <a:t>waltz</a:t>
            </a:r>
          </a:p>
          <a:p>
            <a:r>
              <a:rPr lang="cs-CZ" dirty="0" smtClean="0"/>
              <a:t>tango</a:t>
            </a:r>
          </a:p>
          <a:p>
            <a:r>
              <a:rPr lang="cs-CZ" dirty="0" smtClean="0"/>
              <a:t>valčík</a:t>
            </a:r>
          </a:p>
          <a:p>
            <a:r>
              <a:rPr lang="cs-CZ" dirty="0" smtClean="0"/>
              <a:t>slowfox</a:t>
            </a:r>
          </a:p>
          <a:p>
            <a:r>
              <a:rPr lang="cs-CZ" dirty="0" smtClean="0"/>
              <a:t>quickstep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355976" y="1700808"/>
            <a:ext cx="4258816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cs-CZ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5076056" y="220486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4860032" y="400506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pic>
        <p:nvPicPr>
          <p:cNvPr id="15" name="Obrázek 14" descr="dance_logo-trans.gif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1484784"/>
            <a:ext cx="3816424" cy="465449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908720"/>
            <a:ext cx="5832648" cy="4248472"/>
          </a:xfrm>
        </p:spPr>
        <p:txBody>
          <a:bodyPr/>
          <a:lstStyle/>
          <a:p>
            <a:r>
              <a:rPr lang="es-ES" u="sng" dirty="0" smtClean="0"/>
              <a:t>Latinskoamerické</a:t>
            </a:r>
            <a:r>
              <a:rPr lang="cs-CZ" u="sng" dirty="0" smtClean="0"/>
              <a:t>:</a:t>
            </a:r>
            <a:r>
              <a:rPr lang="es-ES" dirty="0" smtClean="0"/>
              <a:t> </a:t>
            </a:r>
            <a:endParaRPr lang="es-ES" dirty="0" smtClean="0"/>
          </a:p>
          <a:p>
            <a:r>
              <a:rPr lang="es-ES" dirty="0" smtClean="0"/>
              <a:t>samba</a:t>
            </a:r>
          </a:p>
          <a:p>
            <a:r>
              <a:rPr lang="es-ES" dirty="0" smtClean="0"/>
              <a:t>cha-cha</a:t>
            </a:r>
          </a:p>
          <a:p>
            <a:r>
              <a:rPr lang="es-ES" dirty="0" smtClean="0"/>
              <a:t>rumba</a:t>
            </a:r>
          </a:p>
          <a:p>
            <a:r>
              <a:rPr lang="es-ES" dirty="0" smtClean="0"/>
              <a:t>paso doble</a:t>
            </a:r>
          </a:p>
          <a:p>
            <a:r>
              <a:rPr lang="es-ES" dirty="0" smtClean="0"/>
              <a:t>jive</a:t>
            </a:r>
            <a:endParaRPr lang="es-ES" dirty="0" smtClean="0"/>
          </a:p>
        </p:txBody>
      </p:sp>
      <p:pic>
        <p:nvPicPr>
          <p:cNvPr id="5" name="Obrázek 4" descr="5c9f2f9f53016c39554c4b5d92859ce1--dance-logo-dance-silhouet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2170050"/>
            <a:ext cx="4392488" cy="4238366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0"/>
            <a:ext cx="8424936" cy="6858000"/>
          </a:xfrm>
        </p:spPr>
        <p:txBody>
          <a:bodyPr>
            <a:normAutofit fontScale="92500" lnSpcReduction="10000"/>
          </a:bodyPr>
          <a:lstStyle/>
          <a:p>
            <a:r>
              <a:rPr lang="cs-CZ" u="sng" dirty="0" smtClean="0"/>
              <a:t>Různé, které by se daly zařadit mezi společenské:</a:t>
            </a:r>
          </a:p>
          <a:p>
            <a:r>
              <a:rPr lang="cs-CZ" dirty="0" smtClean="0"/>
              <a:t>foxtrot</a:t>
            </a:r>
          </a:p>
          <a:p>
            <a:r>
              <a:rPr lang="cs-CZ" dirty="0" smtClean="0"/>
              <a:t>polka</a:t>
            </a:r>
          </a:p>
          <a:p>
            <a:r>
              <a:rPr lang="cs-CZ" dirty="0" err="1" smtClean="0"/>
              <a:t>flamenco</a:t>
            </a:r>
            <a:endParaRPr lang="cs-CZ" dirty="0" smtClean="0"/>
          </a:p>
          <a:p>
            <a:r>
              <a:rPr lang="cs-CZ" dirty="0" smtClean="0"/>
              <a:t>salsa</a:t>
            </a:r>
          </a:p>
          <a:p>
            <a:r>
              <a:rPr lang="cs-CZ" dirty="0" smtClean="0"/>
              <a:t>mambo</a:t>
            </a:r>
          </a:p>
          <a:p>
            <a:r>
              <a:rPr lang="cs-CZ" dirty="0" smtClean="0"/>
              <a:t>argentinské tango</a:t>
            </a:r>
          </a:p>
          <a:p>
            <a:r>
              <a:rPr lang="cs-CZ" dirty="0" err="1" smtClean="0"/>
              <a:t>two</a:t>
            </a:r>
            <a:r>
              <a:rPr lang="cs-CZ" dirty="0" smtClean="0"/>
              <a:t>-step</a:t>
            </a:r>
          </a:p>
          <a:p>
            <a:r>
              <a:rPr lang="cs-CZ" dirty="0" smtClean="0"/>
              <a:t>mazurka</a:t>
            </a:r>
          </a:p>
          <a:p>
            <a:r>
              <a:rPr lang="cs-CZ" dirty="0" smtClean="0"/>
              <a:t>čardáš</a:t>
            </a:r>
          </a:p>
          <a:p>
            <a:r>
              <a:rPr lang="cs-CZ" dirty="0" smtClean="0"/>
              <a:t>blues</a:t>
            </a:r>
          </a:p>
          <a:p>
            <a:r>
              <a:rPr lang="cs-CZ" dirty="0" err="1" smtClean="0"/>
              <a:t>merengue</a:t>
            </a:r>
            <a:endParaRPr lang="cs-CZ" dirty="0" smtClean="0"/>
          </a:p>
          <a:p>
            <a:r>
              <a:rPr lang="cs-CZ" dirty="0" smtClean="0"/>
              <a:t>Charleston</a:t>
            </a:r>
          </a:p>
          <a:p>
            <a:endParaRPr lang="cs-CZ" dirty="0"/>
          </a:p>
        </p:txBody>
      </p:sp>
      <p:pic>
        <p:nvPicPr>
          <p:cNvPr id="1026" name="Picture 2" descr="Výsledek obrázku pro foxtrot dance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716181"/>
            <a:ext cx="3096344" cy="4437367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5868144" cy="6858000"/>
          </a:xfrm>
        </p:spPr>
        <p:txBody>
          <a:bodyPr/>
          <a:lstStyle/>
          <a:p>
            <a:r>
              <a:rPr lang="cs-CZ" u="sng" dirty="0" smtClean="0"/>
              <a:t>Sólo (nepárové tance):</a:t>
            </a:r>
          </a:p>
          <a:p>
            <a:r>
              <a:rPr lang="cs-CZ" dirty="0" smtClean="0"/>
              <a:t>břišní tanec</a:t>
            </a:r>
          </a:p>
          <a:p>
            <a:r>
              <a:rPr lang="cs-CZ" dirty="0" err="1" smtClean="0"/>
              <a:t>breakdance</a:t>
            </a:r>
            <a:endParaRPr lang="cs-CZ" dirty="0" smtClean="0"/>
          </a:p>
          <a:p>
            <a:r>
              <a:rPr lang="cs-CZ" dirty="0" err="1" smtClean="0"/>
              <a:t>tecktonik</a:t>
            </a:r>
            <a:endParaRPr lang="cs-CZ" dirty="0" smtClean="0"/>
          </a:p>
          <a:p>
            <a:r>
              <a:rPr lang="cs-CZ" dirty="0" smtClean="0"/>
              <a:t>step</a:t>
            </a:r>
          </a:p>
          <a:p>
            <a:r>
              <a:rPr lang="cs-CZ" dirty="0" smtClean="0"/>
              <a:t>balet</a:t>
            </a:r>
          </a:p>
          <a:p>
            <a:r>
              <a:rPr lang="cs-CZ" dirty="0" smtClean="0"/>
              <a:t>výrazový tanec</a:t>
            </a:r>
          </a:p>
          <a:p>
            <a:r>
              <a:rPr lang="cs-CZ" dirty="0" smtClean="0"/>
              <a:t>moderna</a:t>
            </a:r>
          </a:p>
          <a:p>
            <a:r>
              <a:rPr lang="cs-CZ" dirty="0" err="1" smtClean="0"/>
              <a:t>Pogo</a:t>
            </a:r>
            <a:endParaRPr lang="cs-CZ" dirty="0" smtClean="0"/>
          </a:p>
          <a:p>
            <a:r>
              <a:rPr lang="cs-CZ" dirty="0" err="1" smtClean="0"/>
              <a:t>hiphop</a:t>
            </a:r>
            <a:endParaRPr lang="cs-CZ" dirty="0" smtClean="0"/>
          </a:p>
          <a:p>
            <a:r>
              <a:rPr lang="cs-CZ" dirty="0" err="1" smtClean="0"/>
              <a:t>Headbanging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31746" name="Picture 2" descr="Související obrázek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1268760"/>
            <a:ext cx="5244827" cy="5244828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idx="1"/>
          </p:nvPr>
        </p:nvSpPr>
        <p:spPr>
          <a:xfrm>
            <a:off x="0" y="0"/>
            <a:ext cx="9396536" cy="6858000"/>
          </a:xfrm>
        </p:spPr>
        <p:txBody>
          <a:bodyPr>
            <a:normAutofit fontScale="85000" lnSpcReduction="20000"/>
          </a:bodyPr>
          <a:lstStyle/>
          <a:p>
            <a:r>
              <a:rPr lang="cs-CZ" u="sng" dirty="0" smtClean="0"/>
              <a:t>Skupinové:</a:t>
            </a:r>
          </a:p>
          <a:p>
            <a:r>
              <a:rPr lang="cs-CZ" dirty="0" smtClean="0"/>
              <a:t>čtverylka </a:t>
            </a:r>
          </a:p>
          <a:p>
            <a:r>
              <a:rPr lang="cs-CZ" dirty="0" smtClean="0"/>
              <a:t>česká beseda</a:t>
            </a:r>
          </a:p>
          <a:p>
            <a:r>
              <a:rPr lang="cs-CZ" dirty="0" smtClean="0"/>
              <a:t>moravská beseda</a:t>
            </a:r>
          </a:p>
          <a:p>
            <a:r>
              <a:rPr lang="cs-CZ" dirty="0" smtClean="0"/>
              <a:t>kankán</a:t>
            </a:r>
          </a:p>
          <a:p>
            <a:r>
              <a:rPr lang="cs-CZ" dirty="0" smtClean="0"/>
              <a:t>country tance</a:t>
            </a:r>
          </a:p>
          <a:p>
            <a:r>
              <a:rPr lang="cs-CZ" dirty="0" smtClean="0"/>
              <a:t>Dalším možným dělením tanců je jejich dělení podle doby vzniku:</a:t>
            </a:r>
          </a:p>
          <a:p>
            <a:r>
              <a:rPr lang="cs-CZ" dirty="0" smtClean="0"/>
              <a:t>Gotické</a:t>
            </a:r>
          </a:p>
          <a:p>
            <a:r>
              <a:rPr lang="cs-CZ" dirty="0" smtClean="0"/>
              <a:t>Barokní</a:t>
            </a:r>
          </a:p>
          <a:p>
            <a:r>
              <a:rPr lang="cs-CZ" dirty="0" smtClean="0"/>
              <a:t>Renesanční</a:t>
            </a:r>
          </a:p>
          <a:p>
            <a:r>
              <a:rPr lang="cs-CZ" dirty="0" smtClean="0"/>
              <a:t>Moderní</a:t>
            </a:r>
          </a:p>
          <a:p>
            <a:r>
              <a:rPr lang="cs-CZ" dirty="0" smtClean="0"/>
              <a:t>Zajímavou skupinou tanců je:</a:t>
            </a:r>
          </a:p>
          <a:p>
            <a:r>
              <a:rPr lang="cs-CZ" dirty="0" smtClean="0"/>
              <a:t>Lidový tanec</a:t>
            </a:r>
          </a:p>
          <a:p>
            <a:r>
              <a:rPr lang="cs-CZ" dirty="0" smtClean="0"/>
              <a:t>Scénický tanec</a:t>
            </a:r>
          </a:p>
          <a:p>
            <a:r>
              <a:rPr lang="cs-CZ" dirty="0" err="1" smtClean="0"/>
              <a:t>Balfolk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>
            <a:normAutofit fontScale="92500" lnSpcReduction="10000"/>
          </a:bodyPr>
          <a:lstStyle/>
          <a:p>
            <a:r>
              <a:rPr lang="cs-CZ" u="sng" dirty="0" smtClean="0"/>
              <a:t>Existuje i etnické dělení tanců </a:t>
            </a:r>
            <a:r>
              <a:rPr lang="cs-CZ" dirty="0" smtClean="0"/>
              <a:t>- tyto tance často ještě mají svůj původní (rituální) význam a jednotlivé pohyby vyjadřují určitý význam:</a:t>
            </a:r>
          </a:p>
          <a:p>
            <a:r>
              <a:rPr lang="cs-CZ" dirty="0" smtClean="0"/>
              <a:t>Africké tance</a:t>
            </a:r>
          </a:p>
          <a:p>
            <a:r>
              <a:rPr lang="cs-CZ" dirty="0" smtClean="0"/>
              <a:t>Indiánské tance</a:t>
            </a:r>
          </a:p>
          <a:p>
            <a:r>
              <a:rPr lang="cs-CZ" dirty="0" smtClean="0"/>
              <a:t>Tance australských domorodců</a:t>
            </a:r>
          </a:p>
          <a:p>
            <a:r>
              <a:rPr lang="cs-CZ" dirty="0" smtClean="0"/>
              <a:t>Orientální tance</a:t>
            </a:r>
          </a:p>
          <a:p>
            <a:r>
              <a:rPr lang="cs-CZ" dirty="0" smtClean="0"/>
              <a:t>Irské tance</a:t>
            </a:r>
          </a:p>
          <a:p>
            <a:r>
              <a:rPr lang="cs-CZ" dirty="0" smtClean="0"/>
              <a:t>Bretonské tance</a:t>
            </a:r>
          </a:p>
          <a:p>
            <a:r>
              <a:rPr lang="cs-CZ" dirty="0" smtClean="0"/>
              <a:t>Chorvatské tance - </a:t>
            </a:r>
            <a:r>
              <a:rPr lang="cs-CZ" dirty="0" err="1" smtClean="0"/>
              <a:t>Moreška</a:t>
            </a:r>
            <a:endParaRPr lang="cs-CZ" dirty="0" smtClean="0"/>
          </a:p>
          <a:p>
            <a:r>
              <a:rPr lang="cs-CZ" dirty="0" smtClean="0"/>
              <a:t>Nový taneční styl:</a:t>
            </a:r>
          </a:p>
          <a:p>
            <a:r>
              <a:rPr lang="cs-CZ" dirty="0" err="1" smtClean="0"/>
              <a:t>Er</a:t>
            </a:r>
            <a:r>
              <a:rPr lang="cs-CZ" dirty="0" smtClean="0"/>
              <a:t> Style</a:t>
            </a:r>
          </a:p>
          <a:p>
            <a:r>
              <a:rPr lang="cs-CZ" dirty="0" smtClean="0"/>
              <a:t>Moderní taneční styl:</a:t>
            </a:r>
          </a:p>
          <a:p>
            <a:r>
              <a:rPr lang="cs-CZ" dirty="0" err="1" smtClean="0"/>
              <a:t>Jumpstyle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325</Words>
  <Application>Microsoft Office PowerPoint</Application>
  <PresentationFormat>Předvádění na obrazovce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Tanec</vt:lpstr>
      <vt:lpstr>Co je to tanec?</vt:lpstr>
      <vt:lpstr>Vznik tance</vt:lpstr>
      <vt:lpstr>Druhy tance</vt:lpstr>
      <vt:lpstr>Snímek 5</vt:lpstr>
      <vt:lpstr>Snímek 6</vt:lpstr>
      <vt:lpstr>Snímek 7</vt:lpstr>
      <vt:lpstr>Snímek 8</vt:lpstr>
      <vt:lpstr>Snímek 9</vt:lpstr>
      <vt:lpstr>Snímek 10</vt:lpstr>
      <vt:lpstr>Konec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Tanec</dc:title>
  <dc:creator>Kamila Holubová</dc:creator>
  <cp:lastModifiedBy>Kamila Holubová</cp:lastModifiedBy>
  <cp:revision>7</cp:revision>
  <dcterms:created xsi:type="dcterms:W3CDTF">2017-10-28T13:24:32Z</dcterms:created>
  <dcterms:modified xsi:type="dcterms:W3CDTF">2017-10-28T14:28:30Z</dcterms:modified>
</cp:coreProperties>
</file>